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941" r:id="rId50"/>
    <p:sldId id="1617" r:id="rId51"/>
    <p:sldId id="1820" r:id="rId52"/>
    <p:sldId id="1618" r:id="rId53"/>
    <p:sldId id="1821" r:id="rId54"/>
    <p:sldId id="1819" r:id="rId55"/>
    <p:sldId id="1822" r:id="rId56"/>
    <p:sldId id="1696" r:id="rId57"/>
    <p:sldId id="16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0.27642276422764228</c:v>
                </c:pt>
                <c:pt idx="1">
                  <c:v>0.72357723577235777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6.9089083501181641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0.53043118349644924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0.16485225607771437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1.7210340745011674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0.16485225607771348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0.52752787838067583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6.8822378274862261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0.57131894511676951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0.19388863263889533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2.0241697103172811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0.19388863263889533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0.69545850879658389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4.2424381656744004E-2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6.9355788727501011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2.6159221755051476E-2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0.10448545856504143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1.0908133061615173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0.10448545856504232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1.6342068442704694E-2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5.8853166562233321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0.15755428255078296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0.11330199000557961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1.1828566387133277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0.11330199000557872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2.5106668459060622E-2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5.2321778040334808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0.26092318224447197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9.0469898041668273E-2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0.94449285045245901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9.0469898041668273E-2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7.2089320883240937E-2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6.2145802755393227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4.0033727757675663E-2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1.172204891132747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0.11228169375122654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6.5052310846298589E-2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6.4803211974779824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8.8697598721726667E-2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8.9936255691364764E-2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0.93892170031885058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8.9936255691363876E-2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0.32259206441645016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2.0416576140336318E-3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4.2501596003695354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5.369048088932586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0.28679245283018867</c:v>
                </c:pt>
                <c:pt idx="1">
                  <c:v>0.24150943396226421</c:v>
                </c:pt>
                <c:pt idx="2">
                  <c:v>0.29433962264150937</c:v>
                </c:pt>
                <c:pt idx="3">
                  <c:v>0.1773584905660377</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8.7834467275735406E-2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0.58667343098474856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0.16356016627941372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1.7075448410317549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0.16356016627941372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9.7536347452050975E-2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4.834278818785263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0.56145538892610958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0.16427779914584217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1.7150368259490021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0.16427779914584306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0.18397929861758655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5.903817359079909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5.8946922364445964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0.24779312872000503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9.1067417660947392E-2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0.95073087017647495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9.1067417660947392E-2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0.32664942562358945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8.7300833149139834E-3</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4.4550807165310493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0.13404192412839855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0.11294297506030482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1.1791085738170697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0.11294297506030482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0.30219474840302407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5.4495174618115296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0.2433231521956305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0.10287364132173149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1.0739861637031298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0.1028736413217306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0.23787865370803374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6.4133380961016551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8.7108809708605683E-2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9.4005056820297028E-2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0.9813994046091814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9.4005056820297028E-2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0.11895099812636634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7.2608326713341498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6.558325683291149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0.19567730618551504</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0.14547519321492519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1.5187402979762687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0.14547519321492519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0.13033604723062275</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5.2038841549132169</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0.12351896971031362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0.11285832725077949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1.1782248627415139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0.11285832725077949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0.40481116869436473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0.21410646640072972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5.0281163288542974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0.3622641509433962</c:v>
                </c:pt>
                <c:pt idx="1">
                  <c:v>0.61886792452830197</c:v>
                </c:pt>
                <c:pt idx="2">
                  <c:v>3.7735849056603783E-3</c:v>
                </c:pt>
                <c:pt idx="3">
                  <c:v>1.5094339622641511E-2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0.10955400601605181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9.7369415587455599E-2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1.0165228309722227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9.7369415587455599E-2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0.34023369308679552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7.0550244415211081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1.5866616291942748E-2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9.7974301373604966E-2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1.0228377524292469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9.7974301373604078E-2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0.35142370445499438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0.17160440425518786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7.9018759296562564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0.25226292079620283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0.12943303540952211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1.3512624552792936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0.12943303540952122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1.427982510722714E-2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7.6027275615108616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8.9493147875431838</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0.21896858517118023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0.10099691718750048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1.0543934310326968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0.10099691718750137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4.4809291955180797E-2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8.9493147875431838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4.4996688260566167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0.49429885298712017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0.1496846332700148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1.5626862526252885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0.1496846332700148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0.53690332654832318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0.39764670741153463</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3.5988677295104532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0.22546133767456933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0.13822227348321015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1.4430208489684109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0.13822227348320926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0.49578902533258784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7.2353246003267202E-3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5.400469922602781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6.7341175232637944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0.138907819671795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0.47317998393198124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0.13191904177780422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1.3772160076967044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0.13191904177780422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0.47317998393198124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0.45092866378783025</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5.2488442763090966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0.9358490566037736</c:v>
                </c:pt>
                <c:pt idx="1">
                  <c:v>2.6415094339622639E-2</c:v>
                </c:pt>
                <c:pt idx="2">
                  <c:v>1.5094339622641511E-2</c:v>
                </c:pt>
                <c:pt idx="3">
                  <c:v>0</c:v>
                </c:pt>
                <c:pt idx="4">
                  <c:v>3.7735849056603783E-3</c:v>
                </c:pt>
                <c:pt idx="5">
                  <c:v>1.886792452830189E-2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0.20609364112270789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0.12487690163049425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1.3036970675299431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0.12487690163049514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0.29485744603544362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8.2193907702184923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3.3749712172422361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5.3721615335250883E-2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1.02180938592795</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9.7875797491361105E-2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0.35107038119862777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0.59625114845234695</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1.8931430163587151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0.14718593973893901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9.9295312988591844E-2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1.0366289255456911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9.9295312988592066E-2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0.3561620367406868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0.30272993102892132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2.8074364436376098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0.25428117733842703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9.9913764786205839E-2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1.0430854742302869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9.9913764786206283E-2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0.35838035949162794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8.9988971547645846E-2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2.3019270493709998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0.29476902612667022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9.9943403014313592E-2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1.0433948931105324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9.9943403014314036E-2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0.3584866687560897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0.20836695796314242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4.3759966494960629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0.10171667969042675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0.130786207160007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1.3653893756299613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0.130786207160007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0.46911662310837965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5.4143834305843797E-2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3.951211174093082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0.13374764797556526</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0.13321798785351557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1.3907768197257724</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0.13321798785351557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0.19254435349116239</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4.9201129704969464</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3.9440949781082071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8.9339274406694091E-2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0.51552190043034551</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0.14372365152711097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1.5004544522174026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0.14372365152711097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0.4547506434656059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3.8223315878941531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0.42145593869731796</c:v>
                </c:pt>
                <c:pt idx="1">
                  <c:v>2.681992337164751E-2</c:v>
                </c:pt>
                <c:pt idx="2">
                  <c:v>0.4022988505747126</c:v>
                </c:pt>
                <c:pt idx="3">
                  <c:v>0</c:v>
                </c:pt>
                <c:pt idx="4">
                  <c:v>0</c:v>
                </c:pt>
                <c:pt idx="5">
                  <c:v>1.149425287356322E-2</c:v>
                </c:pt>
                <c:pt idx="6">
                  <c:v>0</c:v>
                </c:pt>
                <c:pt idx="7">
                  <c:v>7.2796934865900373E-2</c:v>
                </c:pt>
                <c:pt idx="8">
                  <c:v>6.5134099616858232E-2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4.8830943773845892E-2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0.12012728190157107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1.2541117140207536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0.12012728190157151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0.36093779640892443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4.0658583683222602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7.0671126939242201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5.8144573383881237E-2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0.28700652818183148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8.0015274245337054E-2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0.83534806701014919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8.0015274245337054E-2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6.1838140088195104E-2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7.0266257470862161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0.25805145577934496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9.3264886537676617E-2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0.97367213227678384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9.3264886537676617E-2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9.0907827563537325E-2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7.1075996407622242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0.12481617138311663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0.10748428239287477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1.1221205998190182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0.10748428239287477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0.28993961011042213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5.8785866564284932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2.0803906993807639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3.7681963565755927E-2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0.15590939910383694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1.6276719213731119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0.15590939910383739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0.39861937011474424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2.0803906993807639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23</c:v>
                </c:pt>
                <c:pt idx="4" formatCode="0">
                  <c:v>3</c:v>
                </c:pt>
                <c:pt idx="5" formatCode="0">
                  <c:v>7</c:v>
                </c:pt>
                <c:pt idx="6"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General</c:formatCode>
                <c:ptCount val="3"/>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3.8223315878941531</c:v>
                </c:pt>
                <c:pt idx="1">
                  <c:v>4.834278818785263</c:v>
                </c:pt>
                <c:pt idx="2">
                  <c:v>4.9201129704969464</c:v>
                </c:pt>
                <c:pt idx="3">
                  <c:v>7.0266257470862161</c:v>
                </c:pt>
                <c:pt idx="4">
                  <c:v>7.1075996407622242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5.8005759513841548</c:v>
                </c:pt>
                <c:pt idx="2">
                  <c:v>5.8824670161889134</c:v>
                </c:pt>
                <c:pt idx="3">
                  <c:v>7.86946615640234</c:v>
                </c:pt>
                <c:pt idx="4">
                  <c:v>7.9457520492176377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6.9355788727501011</c:v>
                </c:pt>
                <c:pt idx="1">
                  <c:v>8.9493147875431838</c:v>
                </c:pt>
                <c:pt idx="2">
                  <c:v>2.8074364436376098</c:v>
                </c:pt>
                <c:pt idx="3">
                  <c:v>8.2193907702184923</c:v>
                </c:pt>
                <c:pt idx="4">
                  <c:v>1.8931430163587151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8.4670156143273303</c:v>
                </c:pt>
                <c:pt idx="2">
                  <c:v>2.514172421682729</c:v>
                </c:pt>
                <c:pt idx="3">
                  <c:v>7.9377322621114672</c:v>
                </c:pt>
                <c:pt idx="4">
                  <c:v>1.6866801298939851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7.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500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RWV | Devon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772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RWV | Devon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6211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RWV | Devon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 Type="http://schemas.openxmlformats.org/officeDocument/2006/relationships/slide" Target="slide3.xml"/><Relationship Id="rId21" Type="http://schemas.openxmlformats.org/officeDocument/2006/relationships/slide" Target="slide37.xml"/><Relationship Id="rId7" Type="http://schemas.openxmlformats.org/officeDocument/2006/relationships/slide" Target="slide7.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7.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6.xml"/><Relationship Id="rId30"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Devon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6056833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9321431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10578126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2716302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Devon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 </a:t>
            </a:r>
            <a:r>
              <a:rPr lang="en-GB" sz="1200" b="0">
                <a:solidFill>
                  <a:prstClr val="black"/>
                </a:solidFill>
                <a:latin typeface="Arial"/>
              </a:rPr>
              <a:t>service users being treated with respect and dignity by NHS mental health services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treated with care and compassion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1013258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2169380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81936288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12719295"/>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6511830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7145982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9710803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435561062"/>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71593943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05327617"/>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6649450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234778372"/>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7"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7"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27"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27"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27"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27"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27"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7"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27"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28"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29"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30"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27"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31"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5907509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9577141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7967919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053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807490803"/>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666676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1989146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9738603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451331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08175785"/>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706277485"/>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060056658"/>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682491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86657075"/>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5977052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6814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4250606695"/>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41429493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7299853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584508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17652283"/>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05294556"/>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5070819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129606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935248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531718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48402055"/>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8172310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022959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129066804"/>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299406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08715810"/>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8264399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9922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89219233"/>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385184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340388904"/>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126417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066273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803750565"/>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9216578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07234853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28406230"/>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258900994"/>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968406960"/>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415051699"/>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76445932"/>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735290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7539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96302481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766944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158400182"/>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3542051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323491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875876792"/>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247294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569704538"/>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595421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844637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6533653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3900594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682549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821840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670868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9181461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a:solidFill>
                  <a:prstClr val="black"/>
                </a:solidFill>
                <a:latin typeface="Arial"/>
              </a:rPr>
              <a:t>RWV Devon Partnership NHS Trust </a:t>
            </a:r>
            <a:r>
              <a:rPr lang="en-GB" sz="1400" b="0" dirty="0">
                <a:solidFill>
                  <a:prstClr val="black"/>
                </a:solidFill>
                <a:latin typeface="Arial"/>
              </a:rPr>
              <a:t>does not have any historical comparisons due to a significant change in the sampling profile. </a:t>
            </a:r>
          </a:p>
        </p:txBody>
      </p:sp>
    </p:spTree>
    <p:extLst>
      <p:ext uri="{BB962C8B-B14F-4D97-AF65-F5344CB8AC3E}">
        <p14:creationId xmlns:p14="http://schemas.microsoft.com/office/powerpoint/2010/main" val="61868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2910430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9482544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Overall, in the last 12 months, how was your experience of using the NHS mental health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2952558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88774575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20437420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0450414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02525677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57209580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92206637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51744326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7454</Words>
  <Application>Microsoft Office PowerPoint</Application>
  <PresentationFormat>Widescreen</PresentationFormat>
  <Paragraphs>846</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Calibri Light</vt:lpstr>
      <vt:lpstr>Courier New</vt:lpstr>
      <vt:lpstr>Wingdings</vt:lpstr>
      <vt:lpstr>Office Theme</vt:lpstr>
      <vt:lpstr>Devon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